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94" r:id="rId2"/>
    <p:sldId id="366" r:id="rId3"/>
    <p:sldId id="295" r:id="rId4"/>
    <p:sldId id="368" r:id="rId5"/>
    <p:sldId id="370" r:id="rId6"/>
    <p:sldId id="367" r:id="rId7"/>
    <p:sldId id="369" r:id="rId8"/>
  </p:sldIdLst>
  <p:sldSz cx="9144000" cy="6858000" type="screen4x3"/>
  <p:notesSz cx="6797675" cy="9926638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a Icela Hernandez M" initials="RIHM" lastIdx="5" clrIdx="0">
    <p:extLst>
      <p:ext uri="{19B8F6BF-5375-455C-9EA6-DF929625EA0E}">
        <p15:presenceInfo xmlns:p15="http://schemas.microsoft.com/office/powerpoint/2012/main" userId="S-1-5-21-126899781-1440897226-1124750213-59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800000"/>
    <a:srgbClr val="4583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29" autoAdjust="0"/>
    <p:restoredTop sz="95052" autoAdjust="0"/>
  </p:normalViewPr>
  <p:slideViewPr>
    <p:cSldViewPr showGuides="1">
      <p:cViewPr varScale="1">
        <p:scale>
          <a:sx n="111" d="100"/>
          <a:sy n="111" d="100"/>
        </p:scale>
        <p:origin x="1242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75" cy="497351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9956" y="0"/>
            <a:ext cx="2946175" cy="497351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r">
              <a:defRPr sz="1200"/>
            </a:lvl1pPr>
          </a:lstStyle>
          <a:p>
            <a:fld id="{E5E6F75C-4F21-4B1A-B617-A82C21C6B0B8}" type="datetimeFigureOut">
              <a:rPr lang="es-MX" smtClean="0"/>
              <a:t>30/01/2018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9289"/>
            <a:ext cx="2946175" cy="497350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956" y="9429289"/>
            <a:ext cx="2946175" cy="497350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r">
              <a:defRPr sz="1200"/>
            </a:lvl1pPr>
          </a:lstStyle>
          <a:p>
            <a:fld id="{2FF28BAD-C078-445B-A0BB-D618075CABA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610135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5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5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200"/>
            </a:lvl1pPr>
          </a:lstStyle>
          <a:p>
            <a:fld id="{EDE69B25-E275-400C-A271-CC8A802FA935}" type="datetimeFigureOut">
              <a:rPr lang="es-MX" smtClean="0"/>
              <a:t>30/01/2018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200"/>
            </a:lvl1pPr>
          </a:lstStyle>
          <a:p>
            <a:fld id="{D76AAF52-BA33-40AA-ADFA-A2BDD7CB931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558205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5BA20-068D-4699-95DC-60C2CB18EFA6}" type="slidenum">
              <a:rPr lang="es-MX" smtClean="0"/>
              <a:pPr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4785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5BA20-068D-4699-95DC-60C2CB18EFA6}" type="slidenum">
              <a:rPr lang="es-MX" smtClean="0"/>
              <a:pPr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0119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5BA20-068D-4699-95DC-60C2CB18EFA6}" type="slidenum">
              <a:rPr lang="es-MX" smtClean="0"/>
              <a:pPr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1376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5BA20-068D-4699-95DC-60C2CB18EFA6}" type="slidenum">
              <a:rPr lang="es-MX" smtClean="0"/>
              <a:pPr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1809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5BA20-068D-4699-95DC-60C2CB18EFA6}" type="slidenum">
              <a:rPr lang="es-MX" smtClean="0"/>
              <a:pPr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9925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5BA20-068D-4699-95DC-60C2CB18EFA6}" type="slidenum">
              <a:rPr lang="es-MX" smtClean="0"/>
              <a:pPr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2261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5BA20-068D-4699-95DC-60C2CB18EFA6}" type="slidenum">
              <a:rPr lang="es-MX" smtClean="0"/>
              <a:pPr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5357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D31A-B3B3-42F1-92E8-053850B41C05}" type="datetime1">
              <a:rPr lang="es-MX" smtClean="0"/>
              <a:t>30/01/2018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564B-95A3-4D0D-9DD5-B13EA8C4EC1D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3AA4-B6D4-42D8-BF18-94C9DDFE2372}" type="datetime1">
              <a:rPr lang="es-MX" smtClean="0"/>
              <a:t>30/01/2018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564B-95A3-4D0D-9DD5-B13EA8C4EC1D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4C35-FDB6-4F43-A098-6CC1C73389F1}" type="datetime1">
              <a:rPr lang="es-MX" smtClean="0"/>
              <a:t>30/01/2018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564B-95A3-4D0D-9DD5-B13EA8C4EC1D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 userDrawn="1"/>
        </p:nvSpPr>
        <p:spPr>
          <a:xfrm>
            <a:off x="3131840" y="0"/>
            <a:ext cx="2880320" cy="1052736"/>
          </a:xfrm>
          <a:prstGeom prst="rect">
            <a:avLst/>
          </a:prstGeom>
          <a:solidFill>
            <a:srgbClr val="817161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s-MX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4 Imagen" descr="logotipo_presidencia_de_larepublica-650x314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10394"/>
            <a:ext cx="2514600" cy="881406"/>
          </a:xfrm>
          <a:prstGeom prst="rect">
            <a:avLst/>
          </a:prstGeom>
        </p:spPr>
      </p:pic>
      <p:pic>
        <p:nvPicPr>
          <p:cNvPr id="6" name="5 Imagen" descr="Logo Fonatur Mexico un Gran Destino.pn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10" y="310394"/>
            <a:ext cx="2533650" cy="8573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 userDrawn="1"/>
        </p:nvSpPr>
        <p:spPr>
          <a:xfrm>
            <a:off x="3131840" y="0"/>
            <a:ext cx="2880320" cy="1052736"/>
          </a:xfrm>
          <a:prstGeom prst="rect">
            <a:avLst/>
          </a:prstGeom>
          <a:solidFill>
            <a:srgbClr val="817161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s-MX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4 Imagen" descr="logotipo_presidencia_de_larepublica-650x314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10394"/>
            <a:ext cx="2514600" cy="881406"/>
          </a:xfrm>
          <a:prstGeom prst="rect">
            <a:avLst/>
          </a:prstGeom>
        </p:spPr>
      </p:pic>
      <p:pic>
        <p:nvPicPr>
          <p:cNvPr id="6" name="5 Imagen" descr="Logo Fonatur Mexico un Gran Destino.pn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10" y="310394"/>
            <a:ext cx="2533650" cy="8573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88E20D-D5A9-4EAD-A9F0-4B5E950320E1}" type="datetime1">
              <a:rPr lang="es-MX" smtClean="0"/>
              <a:t>30/01/2018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20A665-F41E-4347-9099-B63D6CBDAA85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0" name="9 Rectángulo"/>
          <p:cNvSpPr/>
          <p:nvPr userDrawn="1"/>
        </p:nvSpPr>
        <p:spPr>
          <a:xfrm>
            <a:off x="3131840" y="0"/>
            <a:ext cx="2880320" cy="1052736"/>
          </a:xfrm>
          <a:prstGeom prst="rect">
            <a:avLst/>
          </a:prstGeom>
          <a:solidFill>
            <a:srgbClr val="817161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s-MX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10 Imagen" descr="logotipo_presidencia_de_larepublica-650x314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10394"/>
            <a:ext cx="2514600" cy="881406"/>
          </a:xfrm>
          <a:prstGeom prst="rect">
            <a:avLst/>
          </a:prstGeom>
        </p:spPr>
      </p:pic>
      <p:pic>
        <p:nvPicPr>
          <p:cNvPr id="12" name="11 Imagen" descr="Logo Fonatur Mexico un Gran Destino.pn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10" y="310394"/>
            <a:ext cx="2533650" cy="8573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 userDrawn="1"/>
        </p:nvSpPr>
        <p:spPr>
          <a:xfrm>
            <a:off x="3131840" y="0"/>
            <a:ext cx="2880320" cy="1052736"/>
          </a:xfrm>
          <a:prstGeom prst="rect">
            <a:avLst/>
          </a:prstGeom>
          <a:solidFill>
            <a:srgbClr val="817161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s-MX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4 Imagen" descr="logotipo_presidencia_de_larepublica-650x314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10394"/>
            <a:ext cx="2514600" cy="881406"/>
          </a:xfrm>
          <a:prstGeom prst="rect">
            <a:avLst/>
          </a:prstGeom>
        </p:spPr>
      </p:pic>
      <p:pic>
        <p:nvPicPr>
          <p:cNvPr id="6" name="5 Imagen" descr="Logo Fonatur Mexico un Gran Destino.pn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10" y="310394"/>
            <a:ext cx="2533650" cy="8573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 userDrawn="1"/>
        </p:nvSpPr>
        <p:spPr>
          <a:xfrm>
            <a:off x="3131840" y="0"/>
            <a:ext cx="2880320" cy="1052736"/>
          </a:xfrm>
          <a:prstGeom prst="rect">
            <a:avLst/>
          </a:prstGeom>
          <a:solidFill>
            <a:srgbClr val="817161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s-MX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4 Imagen" descr="logotipo_presidencia_de_larepublica-650x314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10394"/>
            <a:ext cx="2514600" cy="881406"/>
          </a:xfrm>
          <a:prstGeom prst="rect">
            <a:avLst/>
          </a:prstGeom>
        </p:spPr>
      </p:pic>
      <p:pic>
        <p:nvPicPr>
          <p:cNvPr id="6" name="5 Imagen" descr="Logo Fonatur Mexico un Gran Destino.pn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10" y="310394"/>
            <a:ext cx="2533650" cy="85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02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53" y="423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-27053" y="6497109"/>
            <a:ext cx="2133600" cy="365125"/>
          </a:xfrm>
        </p:spPr>
        <p:txBody>
          <a:bodyPr/>
          <a:lstStyle/>
          <a:p>
            <a:fld id="{644A1567-59CA-4695-B06A-FA82CFC1A968}" type="datetime1">
              <a:rPr lang="es-MX" smtClean="0"/>
              <a:t>30/01/2018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490757"/>
            <a:ext cx="2895600" cy="365125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95533" y="6490758"/>
            <a:ext cx="2133600" cy="365125"/>
          </a:xfrm>
        </p:spPr>
        <p:txBody>
          <a:bodyPr/>
          <a:lstStyle/>
          <a:p>
            <a:fld id="{59AB43E0-56C6-4806-8371-AA6FB9165E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4377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F1DDB-8FB9-40FE-8658-01041B941BC6}" type="datetime1">
              <a:rPr lang="es-MX" smtClean="0"/>
              <a:t>30/01/2018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564B-95A3-4D0D-9DD5-B13EA8C4EC1D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824D-1AAA-4DAC-B43D-C82BF909D14E}" type="datetime1">
              <a:rPr lang="es-MX" smtClean="0"/>
              <a:t>30/01/2018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564B-95A3-4D0D-9DD5-B13EA8C4EC1D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192B7-2901-42A1-BD08-864454D383CE}" type="datetime1">
              <a:rPr lang="es-MX" smtClean="0"/>
              <a:t>30/01/2018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564B-95A3-4D0D-9DD5-B13EA8C4EC1D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BE6C5-B1B9-4D0F-A365-8580B948C355}" type="datetime1">
              <a:rPr lang="es-MX" smtClean="0"/>
              <a:t>30/01/2018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564B-95A3-4D0D-9DD5-B13EA8C4EC1D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30F0-675C-4EA8-A605-6E372EA1F43E}" type="datetime1">
              <a:rPr lang="es-MX" smtClean="0"/>
              <a:t>30/01/2018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564B-95A3-4D0D-9DD5-B13EA8C4EC1D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ED3A-3E70-4A7B-8F78-310E41A1DDD8}" type="datetime1">
              <a:rPr lang="es-MX" smtClean="0"/>
              <a:t>30/01/2018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564B-95A3-4D0D-9DD5-B13EA8C4EC1D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2B91-8008-4959-899C-8395936311C0}" type="datetime1">
              <a:rPr lang="es-MX" smtClean="0"/>
              <a:t>30/01/2018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564B-95A3-4D0D-9DD5-B13EA8C4EC1D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CCB8A-267D-49B1-ACFC-DFC76639F1F4}" type="datetime1">
              <a:rPr lang="es-MX" smtClean="0"/>
              <a:t>30/01/2018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564B-95A3-4D0D-9DD5-B13EA8C4EC1D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9F60D-BC06-466E-A812-9B1F567030FF}" type="datetime1">
              <a:rPr lang="es-MX" smtClean="0"/>
              <a:t>30/01/2018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5564B-95A3-4D0D-9DD5-B13EA8C4EC1D}" type="slidenum">
              <a:rPr lang="es-MX" smtClean="0"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916726" y="2201814"/>
            <a:ext cx="7168064" cy="2587115"/>
          </a:xfrm>
          <a:prstGeom prst="rect">
            <a:avLst/>
          </a:prstGeom>
        </p:spPr>
        <p:txBody>
          <a:bodyPr vert="horz" lIns="91432" tIns="45717" rIns="91432" bIns="4571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900" b="1" dirty="0">
                <a:latin typeface="Times New Roman" pitchFamily="18" charset="0"/>
                <a:cs typeface="Times New Roman" pitchFamily="18" charset="0"/>
              </a:rPr>
              <a:t>TRANSPARENCIA FOCALIZADA</a:t>
            </a:r>
            <a:br>
              <a:rPr lang="es-MX" sz="2900" b="1" dirty="0">
                <a:latin typeface="Times New Roman" pitchFamily="18" charset="0"/>
                <a:cs typeface="Times New Roman" pitchFamily="18" charset="0"/>
              </a:rPr>
            </a:br>
            <a:r>
              <a:rPr lang="es-MX" sz="2900" b="1" dirty="0">
                <a:solidFill>
                  <a:srgbClr val="C6020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MX" sz="2900" b="1" dirty="0">
                <a:solidFill>
                  <a:srgbClr val="C6020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MX" sz="24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Tema: “Agua Tratada”</a:t>
            </a:r>
            <a:endParaRPr lang="es-ES" sz="2400" dirty="0">
              <a:solidFill>
                <a:srgbClr val="A50021"/>
              </a:solidFill>
              <a:latin typeface="Soberana Titular" panose="02000000000000000000" pitchFamily="50" charset="0"/>
              <a:cs typeface="Arial" pitchFamily="34" charset="0"/>
            </a:endParaRPr>
          </a:p>
        </p:txBody>
      </p:sp>
      <p:sp>
        <p:nvSpPr>
          <p:cNvPr id="9" name="2 Marcador de contenido"/>
          <p:cNvSpPr>
            <a:spLocks noGrp="1"/>
          </p:cNvSpPr>
          <p:nvPr>
            <p:ph idx="1"/>
          </p:nvPr>
        </p:nvSpPr>
        <p:spPr>
          <a:xfrm>
            <a:off x="6666690" y="5949280"/>
            <a:ext cx="2133600" cy="3651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1400" b="1" dirty="0" smtClean="0">
                <a:latin typeface="Soberana Titular" panose="02000000000000000000" pitchFamily="50" charset="0"/>
              </a:rPr>
              <a:t> </a:t>
            </a:r>
            <a:r>
              <a:rPr lang="es-MX" sz="1600" b="1" dirty="0" smtClean="0">
                <a:solidFill>
                  <a:schemeClr val="bg1">
                    <a:lumMod val="50000"/>
                  </a:schemeClr>
                </a:solidFill>
                <a:latin typeface="Soberana Titular" panose="02000000000000000000" pitchFamily="50" charset="0"/>
              </a:rPr>
              <a:t>EJERCICIO </a:t>
            </a:r>
            <a:r>
              <a:rPr lang="es-MX" sz="1600" b="1" dirty="0" smtClean="0">
                <a:solidFill>
                  <a:schemeClr val="bg1">
                    <a:lumMod val="50000"/>
                  </a:schemeClr>
                </a:solidFill>
                <a:latin typeface="Soberana Titular" panose="02000000000000000000" pitchFamily="50" charset="0"/>
              </a:rPr>
              <a:t>2018</a:t>
            </a:r>
            <a:endParaRPr lang="es-MX" sz="1600" b="1" dirty="0" smtClean="0">
              <a:solidFill>
                <a:schemeClr val="bg1">
                  <a:lumMod val="50000"/>
                </a:schemeClr>
              </a:solidFill>
              <a:latin typeface="Soberana Titular" panose="02000000000000000000" pitchFamily="50" charset="0"/>
            </a:endParaRPr>
          </a:p>
        </p:txBody>
      </p:sp>
      <p:pic>
        <p:nvPicPr>
          <p:cNvPr id="7" name="Imagen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4" t="36574" r="13721" b="30735"/>
          <a:stretch>
            <a:fillRect/>
          </a:stretch>
        </p:blipFill>
        <p:spPr bwMode="auto">
          <a:xfrm>
            <a:off x="5796136" y="69463"/>
            <a:ext cx="2991600" cy="972000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427746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1619672" y="2677691"/>
            <a:ext cx="5896669" cy="2587115"/>
          </a:xfrm>
          <a:prstGeom prst="rect">
            <a:avLst/>
          </a:prstGeom>
        </p:spPr>
        <p:txBody>
          <a:bodyPr vert="horz" lIns="91432" tIns="45717" rIns="91432" bIns="4571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Soberana Titular" panose="02000000000000000000" pitchFamily="50" charset="0"/>
              <a:cs typeface="Arial" pitchFamily="34" charset="0"/>
            </a:endParaRPr>
          </a:p>
        </p:txBody>
      </p:sp>
      <p:pic>
        <p:nvPicPr>
          <p:cNvPr id="7" name="Imagen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4" t="36574" r="13721" b="30735"/>
          <a:stretch>
            <a:fillRect/>
          </a:stretch>
        </p:blipFill>
        <p:spPr bwMode="auto">
          <a:xfrm>
            <a:off x="5796136" y="69463"/>
            <a:ext cx="2991600" cy="972000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sp>
        <p:nvSpPr>
          <p:cNvPr id="5" name="7 CuadroTexto"/>
          <p:cNvSpPr txBox="1"/>
          <p:nvPr/>
        </p:nvSpPr>
        <p:spPr>
          <a:xfrm>
            <a:off x="395536" y="1508154"/>
            <a:ext cx="378621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1. ¿Qué es el Agua Tratada?</a:t>
            </a:r>
          </a:p>
          <a:p>
            <a:pPr algn="just"/>
            <a:endParaRPr lang="es-MX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_tradnl" dirty="0" smtClean="0">
                <a:latin typeface="Times New Roman" pitchFamily="18" charset="0"/>
                <a:cs typeface="Times New Roman" pitchFamily="18" charset="0"/>
              </a:rPr>
              <a:t>Como resultado del uso del agua potable en las industrias, los comercios, las oficinas de gobierno, los servicios agrícolas, pecuarios, domésticos, y en general de cualquier otro uso, se generan las llamadas Aguas Residuales.</a:t>
            </a:r>
          </a:p>
          <a:p>
            <a:pPr algn="just"/>
            <a:endParaRPr lang="es-MX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Y al someter estas Aguas Residuales a </a:t>
            </a:r>
            <a:r>
              <a:rPr lang="es-ES_tradnl" dirty="0" smtClean="0">
                <a:latin typeface="Times New Roman" pitchFamily="18" charset="0"/>
                <a:cs typeface="Times New Roman" pitchFamily="18" charset="0"/>
              </a:rPr>
              <a:t>procesos individuales o combinados de tipo físico, químico, biológico u otros, se obtiene el </a:t>
            </a:r>
            <a:r>
              <a:rPr lang="es-ES_tradnl" b="1" dirty="0" smtClean="0">
                <a:latin typeface="Times New Roman" pitchFamily="18" charset="0"/>
                <a:cs typeface="Times New Roman" pitchFamily="18" charset="0"/>
              </a:rPr>
              <a:t>Agua Tratada</a:t>
            </a:r>
            <a:r>
              <a:rPr lang="es-ES_tradnl" dirty="0" smtClean="0">
                <a:latin typeface="Times New Roman" pitchFamily="18" charset="0"/>
                <a:cs typeface="Times New Roman" pitchFamily="18" charset="0"/>
              </a:rPr>
              <a:t>, la cual puede volver a utilizarse o reciclarse en la prestación de diversos servicios al público.</a:t>
            </a:r>
            <a:endParaRPr lang="es-MX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MX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MX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4300" y="3789040"/>
            <a:ext cx="2071702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8 Imagen" descr="IMG_270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940151" y="1560717"/>
            <a:ext cx="2734171" cy="1822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6668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4" t="36574" r="13721" b="30735"/>
          <a:stretch>
            <a:fillRect/>
          </a:stretch>
        </p:blipFill>
        <p:spPr bwMode="auto">
          <a:xfrm>
            <a:off x="5796136" y="69463"/>
            <a:ext cx="2991600" cy="972000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sp>
        <p:nvSpPr>
          <p:cNvPr id="9" name="7 CuadroTexto"/>
          <p:cNvSpPr txBox="1"/>
          <p:nvPr/>
        </p:nvSpPr>
        <p:spPr>
          <a:xfrm>
            <a:off x="323528" y="1332262"/>
            <a:ext cx="378621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2. ¿Cuál es su uso?</a:t>
            </a:r>
          </a:p>
          <a:p>
            <a:pPr algn="just"/>
            <a:endParaRPr lang="es-MX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Actualmente, el </a:t>
            </a:r>
            <a:r>
              <a:rPr lang="es-MX" b="1" dirty="0" smtClean="0">
                <a:latin typeface="Times New Roman" pitchFamily="18" charset="0"/>
                <a:cs typeface="Times New Roman" pitchFamily="18" charset="0"/>
              </a:rPr>
              <a:t>Agua Tratada </a:t>
            </a: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es usada en los siguientes servicios públicos: </a:t>
            </a:r>
          </a:p>
          <a:p>
            <a:pPr algn="just"/>
            <a:endParaRPr lang="es-MX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266700" indent="-266700" algn="just">
              <a:buFont typeface="Wingdings" pitchFamily="2" charset="2"/>
              <a:buChar char="ü"/>
            </a:pP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Riego de jardines y camellones en autopistas, </a:t>
            </a:r>
          </a:p>
          <a:p>
            <a:pPr marL="266700" indent="-266700" algn="just">
              <a:buFont typeface="Wingdings" pitchFamily="2" charset="2"/>
              <a:buChar char="ü"/>
            </a:pPr>
            <a:endParaRPr lang="es-MX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266700" indent="-266700" algn="just">
              <a:buFont typeface="Wingdings" pitchFamily="2" charset="2"/>
              <a:buChar char="ü"/>
            </a:pP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Camellones en avenidas, </a:t>
            </a:r>
          </a:p>
          <a:p>
            <a:pPr marL="266700" indent="-266700" algn="just">
              <a:buFont typeface="Wingdings" pitchFamily="2" charset="2"/>
              <a:buChar char="ü"/>
            </a:pPr>
            <a:endParaRPr lang="es-MX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266700" indent="-266700" algn="just">
              <a:buFont typeface="Wingdings" pitchFamily="2" charset="2"/>
              <a:buChar char="ü"/>
            </a:pP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Fuentes de ornato, </a:t>
            </a:r>
          </a:p>
          <a:p>
            <a:pPr marL="266700" indent="-266700" algn="just">
              <a:buFont typeface="Wingdings" pitchFamily="2" charset="2"/>
              <a:buChar char="ü"/>
            </a:pPr>
            <a:endParaRPr lang="es-MX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266700" indent="-266700" algn="just">
              <a:buFont typeface="Wingdings" pitchFamily="2" charset="2"/>
              <a:buChar char="ü"/>
            </a:pP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Campos de golf, </a:t>
            </a:r>
          </a:p>
          <a:p>
            <a:pPr marL="266700" indent="-266700" algn="just">
              <a:buFont typeface="Wingdings" pitchFamily="2" charset="2"/>
              <a:buChar char="ü"/>
            </a:pPr>
            <a:endParaRPr lang="es-MX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266700" indent="-266700" algn="just">
              <a:buFont typeface="Wingdings" pitchFamily="2" charset="2"/>
              <a:buChar char="ü"/>
            </a:pP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Abastecimiento de hidrantes de sistemas contra incendio, </a:t>
            </a:r>
          </a:p>
          <a:p>
            <a:pPr marL="266700" indent="-266700" algn="just">
              <a:buFont typeface="Wingdings" pitchFamily="2" charset="2"/>
              <a:buChar char="ü"/>
            </a:pPr>
            <a:endParaRPr lang="es-MX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266700" indent="-266700" algn="just">
              <a:buFont typeface="Wingdings" pitchFamily="2" charset="2"/>
              <a:buChar char="ü"/>
            </a:pP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Lagos artificiales no recreativos,</a:t>
            </a:r>
          </a:p>
          <a:p>
            <a:pPr marL="266700" indent="-266700" algn="just">
              <a:buFont typeface="Wingdings" pitchFamily="2" charset="2"/>
              <a:buChar char="ü"/>
            </a:pPr>
            <a:endParaRPr lang="es-MX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266700" indent="-266700" algn="just">
              <a:buFont typeface="Wingdings" pitchFamily="2" charset="2"/>
              <a:buChar char="ü"/>
            </a:pP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Barreras hidráulicas de seguridad, </a:t>
            </a:r>
          </a:p>
          <a:p>
            <a:pPr marL="266700" indent="-266700" algn="just">
              <a:buFont typeface="Wingdings" pitchFamily="2" charset="2"/>
              <a:buChar char="ü"/>
            </a:pPr>
            <a:endParaRPr lang="es-MX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266700" indent="-266700" algn="just">
              <a:buFont typeface="Wingdings" pitchFamily="2" charset="2"/>
              <a:buChar char="ü"/>
            </a:pP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Panteones.</a:t>
            </a:r>
            <a:endParaRPr lang="es-MX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12 Imagen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316020" y="2564904"/>
            <a:ext cx="3000396" cy="2674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664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1619672" y="2677691"/>
            <a:ext cx="5896669" cy="2587115"/>
          </a:xfrm>
          <a:prstGeom prst="rect">
            <a:avLst/>
          </a:prstGeom>
        </p:spPr>
        <p:txBody>
          <a:bodyPr vert="horz" lIns="91432" tIns="45717" rIns="91432" bIns="4571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Soberana Titular" panose="02000000000000000000" pitchFamily="50" charset="0"/>
              <a:cs typeface="Arial" pitchFamily="34" charset="0"/>
            </a:endParaRPr>
          </a:p>
        </p:txBody>
      </p:sp>
      <p:pic>
        <p:nvPicPr>
          <p:cNvPr id="7" name="Imagen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4" t="36574" r="13721" b="30735"/>
          <a:stretch>
            <a:fillRect/>
          </a:stretch>
        </p:blipFill>
        <p:spPr bwMode="auto">
          <a:xfrm>
            <a:off x="5796136" y="69463"/>
            <a:ext cx="2991600" cy="972000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sp>
        <p:nvSpPr>
          <p:cNvPr id="5" name="7 CuadroTexto"/>
          <p:cNvSpPr txBox="1"/>
          <p:nvPr/>
        </p:nvSpPr>
        <p:spPr>
          <a:xfrm>
            <a:off x="208012" y="1700808"/>
            <a:ext cx="37862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3. ¿Quiénes la producen?</a:t>
            </a:r>
          </a:p>
          <a:p>
            <a:pPr algn="just"/>
            <a:endParaRPr lang="es-MX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Entre las instituciones del Gobierno Federal que producen </a:t>
            </a:r>
            <a:r>
              <a:rPr lang="es-MX" b="1" dirty="0" smtClean="0">
                <a:latin typeface="Times New Roman" pitchFamily="18" charset="0"/>
                <a:cs typeface="Times New Roman" pitchFamily="18" charset="0"/>
              </a:rPr>
              <a:t>Agua Tratada</a:t>
            </a: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, se encuentra </a:t>
            </a:r>
            <a:r>
              <a:rPr lang="es-MX" u="sng" dirty="0" smtClean="0">
                <a:latin typeface="Times New Roman" pitchFamily="18" charset="0"/>
                <a:cs typeface="Times New Roman" pitchFamily="18" charset="0"/>
              </a:rPr>
              <a:t>FONATUR Mantenimiento Turístico</a:t>
            </a: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, quien opera Plantas de Tratamiento en sus Delegaciones Regionales, ubicadas en:</a:t>
            </a:r>
          </a:p>
          <a:p>
            <a:pPr algn="just"/>
            <a:endParaRPr lang="es-MX" dirty="0" smtClean="0">
              <a:latin typeface="Times New Roman" pitchFamily="18" charset="0"/>
              <a:cs typeface="Times New Roman" pitchFamily="18" charset="0"/>
            </a:endParaRPr>
          </a:p>
          <a:p>
            <a:pPr marL="266700" indent="-266700" algn="just">
              <a:buFont typeface="Wingdings" pitchFamily="2" charset="2"/>
              <a:buChar char="v"/>
            </a:pP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Cancún, Quintana Roo, </a:t>
            </a:r>
          </a:p>
          <a:p>
            <a:pPr marL="266700" indent="-266700" algn="just">
              <a:buFont typeface="Wingdings" pitchFamily="2" charset="2"/>
              <a:buChar char="v"/>
            </a:pP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Huatulco, Oaxaca,</a:t>
            </a:r>
          </a:p>
          <a:p>
            <a:pPr marL="266700" indent="-266700" algn="just">
              <a:buFont typeface="Wingdings" pitchFamily="2" charset="2"/>
              <a:buChar char="v"/>
            </a:pP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Ixtapa Guerrero, </a:t>
            </a:r>
          </a:p>
          <a:p>
            <a:pPr marL="266700" indent="-266700" algn="just">
              <a:buFont typeface="Wingdings" pitchFamily="2" charset="2"/>
              <a:buChar char="v"/>
            </a:pP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Los Cabos y Loreto B.C.S., y</a:t>
            </a:r>
          </a:p>
          <a:p>
            <a:pPr marL="266700" indent="-266700" algn="just">
              <a:buFont typeface="Wingdings" pitchFamily="2" charset="2"/>
              <a:buChar char="v"/>
            </a:pPr>
            <a:r>
              <a:rPr lang="es-MX" dirty="0" err="1" smtClean="0">
                <a:latin typeface="Times New Roman" pitchFamily="18" charset="0"/>
                <a:cs typeface="Times New Roman" pitchFamily="18" charset="0"/>
              </a:rPr>
              <a:t>Litibú</a:t>
            </a: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, Nayarit.</a:t>
            </a:r>
          </a:p>
          <a:p>
            <a:pPr algn="just"/>
            <a:endParaRPr lang="es-MX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MX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25087" t="29442" r="23693" b="32665"/>
          <a:stretch>
            <a:fillRect/>
          </a:stretch>
        </p:blipFill>
        <p:spPr bwMode="auto">
          <a:xfrm>
            <a:off x="4354365" y="2802018"/>
            <a:ext cx="4709444" cy="2787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7013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1619672" y="2677691"/>
            <a:ext cx="5896669" cy="2587115"/>
          </a:xfrm>
          <a:prstGeom prst="rect">
            <a:avLst/>
          </a:prstGeom>
        </p:spPr>
        <p:txBody>
          <a:bodyPr vert="horz" lIns="91432" tIns="45717" rIns="91432" bIns="4571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Soberana Titular" panose="02000000000000000000" pitchFamily="50" charset="0"/>
              <a:cs typeface="Arial" pitchFamily="34" charset="0"/>
            </a:endParaRPr>
          </a:p>
        </p:txBody>
      </p:sp>
      <p:pic>
        <p:nvPicPr>
          <p:cNvPr id="7" name="Imagen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4" t="36574" r="13721" b="30735"/>
          <a:stretch>
            <a:fillRect/>
          </a:stretch>
        </p:blipFill>
        <p:spPr bwMode="auto">
          <a:xfrm>
            <a:off x="5796136" y="69463"/>
            <a:ext cx="2991600" cy="972000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sp>
        <p:nvSpPr>
          <p:cNvPr id="5" name="7 CuadroTexto"/>
          <p:cNvSpPr txBox="1"/>
          <p:nvPr/>
        </p:nvSpPr>
        <p:spPr>
          <a:xfrm>
            <a:off x="107504" y="1447038"/>
            <a:ext cx="378621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4. ¿A quién se brinda el servicio?</a:t>
            </a:r>
          </a:p>
          <a:p>
            <a:pPr algn="just"/>
            <a:endParaRPr lang="es-MX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Este servicio está dirigido a instituciones del Gobierno Federal, Estatal y Municipal, así como a personas físicas y morales.</a:t>
            </a:r>
          </a:p>
          <a:p>
            <a:pPr algn="just"/>
            <a:endParaRPr lang="es-MX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MX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70416" t="34680" r="13389" b="53412"/>
          <a:stretch/>
        </p:blipFill>
        <p:spPr bwMode="auto">
          <a:xfrm>
            <a:off x="6054687" y="1499537"/>
            <a:ext cx="122413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34216" t="62069" r="50542" b="27214"/>
          <a:stretch/>
        </p:blipFill>
        <p:spPr bwMode="auto">
          <a:xfrm>
            <a:off x="1043608" y="5085184"/>
            <a:ext cx="1152128" cy="6480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53269" t="62069" r="30536" b="27214"/>
          <a:stretch/>
        </p:blipFill>
        <p:spPr bwMode="auto">
          <a:xfrm>
            <a:off x="3059832" y="4149080"/>
            <a:ext cx="1224136" cy="6480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57079" t="84694" r="17199" b="8161"/>
          <a:stretch/>
        </p:blipFill>
        <p:spPr bwMode="auto">
          <a:xfrm>
            <a:off x="6903913" y="5545924"/>
            <a:ext cx="1944216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982" y="2715787"/>
            <a:ext cx="898845" cy="6458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077072"/>
            <a:ext cx="1289614" cy="7248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974" y="5264806"/>
            <a:ext cx="1203237" cy="80832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923" y="2891574"/>
            <a:ext cx="1158450" cy="5792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26" y="3610151"/>
            <a:ext cx="1388492" cy="3229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497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1619672" y="2677691"/>
            <a:ext cx="5896669" cy="2587115"/>
          </a:xfrm>
          <a:prstGeom prst="rect">
            <a:avLst/>
          </a:prstGeom>
        </p:spPr>
        <p:txBody>
          <a:bodyPr vert="horz" lIns="91432" tIns="45717" rIns="91432" bIns="4571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Soberana Titular" panose="02000000000000000000" pitchFamily="50" charset="0"/>
              <a:cs typeface="Arial" pitchFamily="34" charset="0"/>
            </a:endParaRPr>
          </a:p>
        </p:txBody>
      </p:sp>
      <p:pic>
        <p:nvPicPr>
          <p:cNvPr id="7" name="Imagen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4" t="36574" r="13721" b="30735"/>
          <a:stretch>
            <a:fillRect/>
          </a:stretch>
        </p:blipFill>
        <p:spPr bwMode="auto">
          <a:xfrm>
            <a:off x="5796136" y="69463"/>
            <a:ext cx="2991600" cy="972000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sp>
        <p:nvSpPr>
          <p:cNvPr id="5" name="7 CuadroTexto"/>
          <p:cNvSpPr txBox="1"/>
          <p:nvPr/>
        </p:nvSpPr>
        <p:spPr>
          <a:xfrm>
            <a:off x="467544" y="1613699"/>
            <a:ext cx="37862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5. ¿Quiénes son los principales clientes o usuarios?</a:t>
            </a:r>
          </a:p>
          <a:p>
            <a:pPr algn="just"/>
            <a:endParaRPr lang="es-MX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Los Centros Integralmente Planeados del Fondo Nacional de Fomento al Turismo, Hoteles y Campos de Golf.</a:t>
            </a:r>
          </a:p>
          <a:p>
            <a:pPr algn="just"/>
            <a:endParaRPr lang="es-MX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1" descr="C:\Users\nhershberger\Pictures\Pagina Web FMT\Selección Web\P1010797.JPG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643050"/>
            <a:ext cx="1928826" cy="1214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12" descr="C:\Users\nhershberger\Pictures\Pagina Web FMT\Selección Web\P1050623.JPG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8498" y="3645024"/>
            <a:ext cx="1928826" cy="1214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8" descr="C:\Users\nhershberger\Pictures\Pagina Web FMT\Selección Web\SDC13996.JPG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52" y="4736236"/>
            <a:ext cx="1928826" cy="1214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9" descr="C:\Users\nhershberger\Pictures\Pagina Web FMT\Selección Web\jardineria 5.jpg"/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736236"/>
            <a:ext cx="1928826" cy="1214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5301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4" t="36574" r="13721" b="30735"/>
          <a:stretch>
            <a:fillRect/>
          </a:stretch>
        </p:blipFill>
        <p:spPr bwMode="auto">
          <a:xfrm>
            <a:off x="5796136" y="69463"/>
            <a:ext cx="2991600" cy="972000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sp>
        <p:nvSpPr>
          <p:cNvPr id="5" name="7 CuadroTexto"/>
          <p:cNvSpPr txBox="1"/>
          <p:nvPr/>
        </p:nvSpPr>
        <p:spPr>
          <a:xfrm>
            <a:off x="251520" y="1408708"/>
            <a:ext cx="37862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6. ¿Cuáles son los principales resultados?</a:t>
            </a:r>
          </a:p>
          <a:p>
            <a:pPr algn="just"/>
            <a:endParaRPr lang="es-MX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Los resultados que se obtienen mensualmente, son los límites máximos permisibles de contaminantes para las aguas residuales tratadas que se destinen a servicios públicos.</a:t>
            </a:r>
            <a:endParaRPr lang="es-MX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4 Imagen"/>
          <p:cNvPicPr/>
          <p:nvPr/>
        </p:nvPicPr>
        <p:blipFill rotWithShape="1">
          <a:blip r:embed="rId4" cstate="print"/>
          <a:srcRect l="16869" t="33147" r="71840" b="51629"/>
          <a:stretch/>
        </p:blipFill>
        <p:spPr bwMode="auto">
          <a:xfrm>
            <a:off x="5602565" y="1484784"/>
            <a:ext cx="1345699" cy="1606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9 Imagen"/>
          <p:cNvPicPr/>
          <p:nvPr/>
        </p:nvPicPr>
        <p:blipFill rotWithShape="1">
          <a:blip r:embed="rId4" cstate="print"/>
          <a:srcRect l="17136" t="54595" r="72107" b="29514"/>
          <a:stretch/>
        </p:blipFill>
        <p:spPr bwMode="auto">
          <a:xfrm>
            <a:off x="5796136" y="4509120"/>
            <a:ext cx="1347060" cy="1606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10 Imagen"/>
          <p:cNvPicPr/>
          <p:nvPr/>
        </p:nvPicPr>
        <p:blipFill rotWithShape="1">
          <a:blip r:embed="rId4" cstate="print"/>
          <a:srcRect l="32251" t="54723" r="56993" b="29829"/>
          <a:stretch/>
        </p:blipFill>
        <p:spPr bwMode="auto">
          <a:xfrm>
            <a:off x="7440676" y="2562870"/>
            <a:ext cx="1347060" cy="1606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2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380309"/>
              </p:ext>
            </p:extLst>
          </p:nvPr>
        </p:nvGraphicFramePr>
        <p:xfrm>
          <a:off x="827584" y="3998647"/>
          <a:ext cx="4032448" cy="2238665"/>
        </p:xfrm>
        <a:graphic>
          <a:graphicData uri="http://schemas.openxmlformats.org/drawingml/2006/table">
            <a:tbl>
              <a:tblPr/>
              <a:tblGrid>
                <a:gridCol w="2303275"/>
                <a:gridCol w="1729173"/>
              </a:tblGrid>
              <a:tr h="2920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CONTAMINANTES BÁSICOS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NOM-003-SEMARNAT-1997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49681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Límite Máximo </a:t>
                      </a: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Permitido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6544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DBO 5                                                                  mg/l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11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GRASAS Y ACEITES                                       mg/l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MATERIA FLOTANTE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AUSENTE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09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SÓLIDOS SUSPENDIDOS TOTALES                                                       mg/l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60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9359</TotalTime>
  <Words>347</Words>
  <Application>Microsoft Office PowerPoint</Application>
  <PresentationFormat>Presentación en pantalla (4:3)</PresentationFormat>
  <Paragraphs>62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Calibri</vt:lpstr>
      <vt:lpstr>Soberana Titular</vt:lpstr>
      <vt:lpstr>Tahoma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AMAGC</dc:creator>
  <cp:lastModifiedBy>Ana María Alejandra Gónzalez Cristóbal</cp:lastModifiedBy>
  <cp:revision>211</cp:revision>
  <cp:lastPrinted>2015-08-17T21:17:55Z</cp:lastPrinted>
  <dcterms:created xsi:type="dcterms:W3CDTF">2014-02-13T02:12:09Z</dcterms:created>
  <dcterms:modified xsi:type="dcterms:W3CDTF">2018-01-31T01:23:08Z</dcterms:modified>
</cp:coreProperties>
</file>